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</p:sldIdLst>
  <p:sldSz cx="18288000" cy="10287000"/>
  <p:notesSz cx="10287000" cy="18288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JetBrains Mono" panose="020B0604020202020204" charset="0"/>
      <p:regular r:id="rId14"/>
      <p:bold r:id="rId15"/>
      <p:italic r:id="rId16"/>
      <p:boldItalic r:id="rId17"/>
    </p:embeddedFont>
    <p:embeddedFont>
      <p:font typeface="JetBrains Mono Light" panose="020B0604020202020204" charset="0"/>
      <p:regular r:id="rId18"/>
      <p:bold r:id="rId19"/>
      <p:italic r:id="rId20"/>
      <p:boldItalic r:id="rId21"/>
    </p:embeddedFont>
    <p:embeddedFont>
      <p:font typeface="JetBrains Mono Medium" panose="020B0604020202020204" charset="0"/>
      <p:regular r:id="rId22"/>
      <p:bold r:id="rId23"/>
      <p:italic r:id="rId24"/>
      <p:boldItalic r:id="rId25"/>
    </p:embeddedFont>
    <p:embeddedFont>
      <p:font typeface="Nunito" pitchFamily="2" charset="-52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62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gif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61" y="5649000"/>
            <a:ext cx="14740800" cy="4638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5;p2"/>
          <p:cNvSpPr/>
          <p:nvPr/>
        </p:nvSpPr>
        <p:spPr>
          <a:xfrm flipH="1">
            <a:off x="7165200" y="3101400"/>
            <a:ext cx="11122800" cy="71856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6;p2"/>
          <p:cNvSpPr/>
          <p:nvPr/>
        </p:nvSpPr>
        <p:spPr>
          <a:xfrm rot="10800000">
            <a:off x="10117809" y="0"/>
            <a:ext cx="8170200" cy="4105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7;p2"/>
          <p:cNvSpPr/>
          <p:nvPr/>
        </p:nvSpPr>
        <p:spPr>
          <a:xfrm>
            <a:off x="406550" y="412500"/>
            <a:ext cx="17475000" cy="9462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8" name="Google Shape;18;p2"/>
          <p:cNvGrpSpPr/>
          <p:nvPr/>
        </p:nvGrpSpPr>
        <p:grpSpPr>
          <a:xfrm>
            <a:off x="510401" y="1185"/>
            <a:ext cx="4500726" cy="2088600"/>
            <a:chOff x="255200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1810790" y="1185"/>
            <a:ext cx="4500726" cy="2088600"/>
            <a:chOff x="905395" y="592"/>
            <a:chExt cx="2250363" cy="1044300"/>
          </a:xfrm>
        </p:grpSpPr>
        <p:sp>
          <p:nvSpPr>
            <p:cNvPr id="23" name="Google Shape;23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14114936" y="10177"/>
            <a:ext cx="3702565" cy="1504215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3106063" y="8435703"/>
            <a:ext cx="4778135" cy="1851475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398298" y="8111304"/>
            <a:ext cx="5590828" cy="2166616"/>
            <a:chOff x="6917201" y="0"/>
            <a:chExt cx="2227777" cy="863400"/>
          </a:xfrm>
        </p:grpSpPr>
        <p:sp>
          <p:nvSpPr>
            <p:cNvPr id="35" name="Google Shape;35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8" name="Google Shape;38;p2"/>
          <p:cNvSpPr txBox="1">
            <a:spLocks noGrp="1"/>
          </p:cNvSpPr>
          <p:nvPr>
            <p:ph type="ctrTitle"/>
          </p:nvPr>
        </p:nvSpPr>
        <p:spPr>
          <a:xfrm>
            <a:off x="3717406" y="3645666"/>
            <a:ext cx="10722600" cy="2896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1pPr>
            <a:lvl2pPr lvl="1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2pPr>
            <a:lvl3pPr lvl="2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3pPr>
            <a:lvl4pPr lvl="3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4pPr>
            <a:lvl5pPr lvl="4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5pPr>
            <a:lvl6pPr lvl="5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6pPr>
            <a:lvl7pPr lvl="6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7pPr>
            <a:lvl8pPr lvl="7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8pPr>
            <a:lvl9pPr lvl="8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9pPr>
          </a:lstStyle>
          <a:p>
            <a:endParaRPr/>
          </a:p>
        </p:txBody>
      </p:sp>
      <p:sp>
        <p:nvSpPr>
          <p:cNvPr id="39" name="Google Shape;39;p2"/>
          <p:cNvSpPr txBox="1">
            <a:spLocks noGrp="1"/>
          </p:cNvSpPr>
          <p:nvPr>
            <p:ph type="subTitle" idx="1"/>
          </p:nvPr>
        </p:nvSpPr>
        <p:spPr>
          <a:xfrm>
            <a:off x="3717400" y="6826316"/>
            <a:ext cx="10722600" cy="1045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1"/>
          <p:cNvSpPr/>
          <p:nvPr/>
        </p:nvSpPr>
        <p:spPr>
          <a:xfrm flipH="1">
            <a:off x="11138400" y="5668150"/>
            <a:ext cx="7149600" cy="461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5" name="Google Shape;115;p11"/>
          <p:cNvGrpSpPr/>
          <p:nvPr/>
        </p:nvGrpSpPr>
        <p:grpSpPr>
          <a:xfrm>
            <a:off x="11918444" y="8239152"/>
            <a:ext cx="5041904" cy="2048330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9" name="Google Shape;119;p11"/>
          <p:cNvGrpSpPr/>
          <p:nvPr/>
        </p:nvGrpSpPr>
        <p:grpSpPr>
          <a:xfrm>
            <a:off x="398298" y="4"/>
            <a:ext cx="5590828" cy="2166616"/>
            <a:chOff x="6917201" y="0"/>
            <a:chExt cx="2227777" cy="863400"/>
          </a:xfrm>
        </p:grpSpPr>
        <p:sp>
          <p:nvSpPr>
            <p:cNvPr id="120" name="Google Shape;120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23" name="Google Shape;123;p11"/>
          <p:cNvSpPr txBox="1">
            <a:spLocks noGrp="1"/>
          </p:cNvSpPr>
          <p:nvPr>
            <p:ph type="title" hasCustomPrompt="1"/>
          </p:nvPr>
        </p:nvSpPr>
        <p:spPr>
          <a:xfrm>
            <a:off x="2771700" y="2767700"/>
            <a:ext cx="12744600" cy="27594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sz="17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sz="17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sz="17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sz="17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sz="17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sz="17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sz="17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sz="17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sz="17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11"/>
          <p:cNvSpPr txBox="1">
            <a:spLocks noGrp="1"/>
          </p:cNvSpPr>
          <p:nvPr>
            <p:ph type="body" idx="1"/>
          </p:nvPr>
        </p:nvSpPr>
        <p:spPr>
          <a:xfrm>
            <a:off x="2771700" y="5727700"/>
            <a:ext cx="12744600" cy="1282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/>
          <p:nvPr/>
        </p:nvSpPr>
        <p:spPr>
          <a:xfrm flipH="1">
            <a:off x="9514200" y="4618800"/>
            <a:ext cx="8773800" cy="5668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3" name="Google Shape;43;p3"/>
          <p:cNvGrpSpPr/>
          <p:nvPr/>
        </p:nvGrpSpPr>
        <p:grpSpPr>
          <a:xfrm>
            <a:off x="11188382" y="7922230"/>
            <a:ext cx="5820289" cy="2364680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7" name="Google Shape;47;p3"/>
          <p:cNvGrpSpPr/>
          <p:nvPr/>
        </p:nvGrpSpPr>
        <p:grpSpPr>
          <a:xfrm>
            <a:off x="398298" y="4"/>
            <a:ext cx="5590828" cy="2166616"/>
            <a:chOff x="6917201" y="0"/>
            <a:chExt cx="2227777" cy="863400"/>
          </a:xfrm>
        </p:grpSpPr>
        <p:sp>
          <p:nvSpPr>
            <p:cNvPr id="48" name="Google Shape;48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1" name="Google Shape;51;p3"/>
          <p:cNvSpPr txBox="1">
            <a:spLocks noGrp="1"/>
          </p:cNvSpPr>
          <p:nvPr>
            <p:ph type="title"/>
          </p:nvPr>
        </p:nvSpPr>
        <p:spPr>
          <a:xfrm>
            <a:off x="3777368" y="3492200"/>
            <a:ext cx="10755000" cy="3292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None/>
              <a:defRPr sz="6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None/>
              <a:defRPr sz="64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None/>
              <a:defRPr sz="64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None/>
              <a:defRPr sz="64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None/>
              <a:defRPr sz="64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None/>
              <a:defRPr sz="64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None/>
              <a:defRPr sz="64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None/>
              <a:defRPr sz="64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None/>
              <a:defRPr sz="6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"/>
          <p:cNvSpPr/>
          <p:nvPr/>
        </p:nvSpPr>
        <p:spPr>
          <a:xfrm flipH="1">
            <a:off x="7165200" y="3101400"/>
            <a:ext cx="11122800" cy="71856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4"/>
          <p:cNvSpPr/>
          <p:nvPr/>
        </p:nvSpPr>
        <p:spPr>
          <a:xfrm>
            <a:off x="61" y="5649000"/>
            <a:ext cx="14740800" cy="4638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6;p4"/>
          <p:cNvSpPr/>
          <p:nvPr/>
        </p:nvSpPr>
        <p:spPr>
          <a:xfrm>
            <a:off x="406450" y="412500"/>
            <a:ext cx="17475000" cy="9462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57;p4"/>
          <p:cNvSpPr txBox="1">
            <a:spLocks noGrp="1"/>
          </p:cNvSpPr>
          <p:nvPr>
            <p:ph type="title"/>
          </p:nvPr>
        </p:nvSpPr>
        <p:spPr>
          <a:xfrm>
            <a:off x="1638300" y="1691200"/>
            <a:ext cx="15011400" cy="1909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body" idx="1"/>
          </p:nvPr>
        </p:nvSpPr>
        <p:spPr>
          <a:xfrm>
            <a:off x="1638300" y="3981450"/>
            <a:ext cx="15011400" cy="4896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"/>
          <p:cNvSpPr/>
          <p:nvPr/>
        </p:nvSpPr>
        <p:spPr>
          <a:xfrm flipH="1">
            <a:off x="7165200" y="3101400"/>
            <a:ext cx="11122800" cy="71856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" name="Google Shape;62;p5"/>
          <p:cNvSpPr/>
          <p:nvPr/>
        </p:nvSpPr>
        <p:spPr>
          <a:xfrm>
            <a:off x="61" y="5649000"/>
            <a:ext cx="14740800" cy="4638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5"/>
          <p:cNvSpPr/>
          <p:nvPr/>
        </p:nvSpPr>
        <p:spPr>
          <a:xfrm>
            <a:off x="406450" y="412500"/>
            <a:ext cx="17475000" cy="9462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" name="Google Shape;64;p5"/>
          <p:cNvSpPr txBox="1">
            <a:spLocks noGrp="1"/>
          </p:cNvSpPr>
          <p:nvPr>
            <p:ph type="title"/>
          </p:nvPr>
        </p:nvSpPr>
        <p:spPr>
          <a:xfrm>
            <a:off x="1638300" y="1691200"/>
            <a:ext cx="15011400" cy="1909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body" idx="1"/>
          </p:nvPr>
        </p:nvSpPr>
        <p:spPr>
          <a:xfrm>
            <a:off x="1638300" y="3981450"/>
            <a:ext cx="7372200" cy="4896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body" idx="2"/>
          </p:nvPr>
        </p:nvSpPr>
        <p:spPr>
          <a:xfrm>
            <a:off x="9277350" y="3981450"/>
            <a:ext cx="7372200" cy="4896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 flipH="1">
            <a:off x="7165200" y="3101400"/>
            <a:ext cx="11122800" cy="71856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0" name="Google Shape;70;p6"/>
          <p:cNvSpPr/>
          <p:nvPr/>
        </p:nvSpPr>
        <p:spPr>
          <a:xfrm>
            <a:off x="61" y="5649000"/>
            <a:ext cx="14740800" cy="4638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p6"/>
          <p:cNvSpPr/>
          <p:nvPr/>
        </p:nvSpPr>
        <p:spPr>
          <a:xfrm>
            <a:off x="406450" y="412500"/>
            <a:ext cx="17475000" cy="9462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1638300" y="1691200"/>
            <a:ext cx="15011400" cy="1909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"/>
          <p:cNvSpPr/>
          <p:nvPr/>
        </p:nvSpPr>
        <p:spPr>
          <a:xfrm flipH="1">
            <a:off x="7165200" y="3101400"/>
            <a:ext cx="11122800" cy="71856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" name="Google Shape;76;p7"/>
          <p:cNvSpPr/>
          <p:nvPr/>
        </p:nvSpPr>
        <p:spPr>
          <a:xfrm>
            <a:off x="61" y="5649000"/>
            <a:ext cx="14740800" cy="4638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7"/>
          <p:cNvSpPr/>
          <p:nvPr/>
        </p:nvSpPr>
        <p:spPr>
          <a:xfrm>
            <a:off x="406450" y="412500"/>
            <a:ext cx="17475000" cy="9462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" name="Google Shape;78;p7"/>
          <p:cNvSpPr txBox="1">
            <a:spLocks noGrp="1"/>
          </p:cNvSpPr>
          <p:nvPr>
            <p:ph type="title"/>
          </p:nvPr>
        </p:nvSpPr>
        <p:spPr>
          <a:xfrm>
            <a:off x="1638300" y="1691200"/>
            <a:ext cx="7418400" cy="2766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body" idx="1"/>
          </p:nvPr>
        </p:nvSpPr>
        <p:spPr>
          <a:xfrm>
            <a:off x="1661400" y="4638100"/>
            <a:ext cx="7418400" cy="4239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/>
          <p:nvPr/>
        </p:nvSpPr>
        <p:spPr>
          <a:xfrm>
            <a:off x="0" y="5646288"/>
            <a:ext cx="14738400" cy="46338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8"/>
          <p:cNvSpPr/>
          <p:nvPr/>
        </p:nvSpPr>
        <p:spPr>
          <a:xfrm flipH="1">
            <a:off x="7166420" y="3108226"/>
            <a:ext cx="11121000" cy="717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4" name="Google Shape;84;p8"/>
          <p:cNvGrpSpPr/>
          <p:nvPr/>
        </p:nvGrpSpPr>
        <p:grpSpPr>
          <a:xfrm>
            <a:off x="511982" y="-236"/>
            <a:ext cx="4502694" cy="2086816"/>
            <a:chOff x="3961956" y="4383950"/>
            <a:chExt cx="1160548" cy="548700"/>
          </a:xfrm>
        </p:grpSpPr>
        <p:sp>
          <p:nvSpPr>
            <p:cNvPr id="85" name="Google Shape;85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8" name="Google Shape;88;p8"/>
          <p:cNvSpPr/>
          <p:nvPr/>
        </p:nvSpPr>
        <p:spPr>
          <a:xfrm>
            <a:off x="406450" y="412500"/>
            <a:ext cx="17475000" cy="9462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9" name="Google Shape;89;p8"/>
          <p:cNvGrpSpPr/>
          <p:nvPr/>
        </p:nvGrpSpPr>
        <p:grpSpPr>
          <a:xfrm>
            <a:off x="69869" y="9044251"/>
            <a:ext cx="3186612" cy="123414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3" name="Google Shape;93;p8"/>
          <p:cNvGrpSpPr/>
          <p:nvPr/>
        </p:nvGrpSpPr>
        <p:grpSpPr>
          <a:xfrm>
            <a:off x="11772706" y="2486"/>
            <a:ext cx="6514910" cy="2523027"/>
            <a:chOff x="6917201" y="0"/>
            <a:chExt cx="2227777" cy="863400"/>
          </a:xfrm>
        </p:grpSpPr>
        <p:sp>
          <p:nvSpPr>
            <p:cNvPr id="94" name="Google Shape;94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7" name="Google Shape;97;p8"/>
          <p:cNvSpPr txBox="1">
            <a:spLocks noGrp="1"/>
          </p:cNvSpPr>
          <p:nvPr>
            <p:ph type="title"/>
          </p:nvPr>
        </p:nvSpPr>
        <p:spPr>
          <a:xfrm>
            <a:off x="2787858" y="2602292"/>
            <a:ext cx="12733800" cy="50784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98" name="Google Shape;98;p8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"/>
          <p:cNvSpPr/>
          <p:nvPr/>
        </p:nvSpPr>
        <p:spPr>
          <a:xfrm flipH="1">
            <a:off x="7165200" y="3101400"/>
            <a:ext cx="11122800" cy="71856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" name="Google Shape;101;p9"/>
          <p:cNvSpPr/>
          <p:nvPr/>
        </p:nvSpPr>
        <p:spPr>
          <a:xfrm>
            <a:off x="61" y="5649000"/>
            <a:ext cx="14740800" cy="4638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2" name="Google Shape;102;p9"/>
          <p:cNvSpPr/>
          <p:nvPr/>
        </p:nvSpPr>
        <p:spPr>
          <a:xfrm>
            <a:off x="406450" y="412500"/>
            <a:ext cx="17475000" cy="9462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1638300" y="1691200"/>
            <a:ext cx="12848400" cy="1410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ubTitle" idx="1"/>
          </p:nvPr>
        </p:nvSpPr>
        <p:spPr>
          <a:xfrm>
            <a:off x="1638300" y="3101400"/>
            <a:ext cx="11719800" cy="787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body" idx="2"/>
          </p:nvPr>
        </p:nvSpPr>
        <p:spPr>
          <a:xfrm>
            <a:off x="1638300" y="4934100"/>
            <a:ext cx="11719800" cy="4191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0"/>
          <p:cNvSpPr/>
          <p:nvPr/>
        </p:nvSpPr>
        <p:spPr>
          <a:xfrm>
            <a:off x="61" y="5649000"/>
            <a:ext cx="14740800" cy="4638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9" name="Google Shape;109;p10"/>
          <p:cNvSpPr/>
          <p:nvPr/>
        </p:nvSpPr>
        <p:spPr>
          <a:xfrm flipH="1">
            <a:off x="7165200" y="3101400"/>
            <a:ext cx="11122800" cy="7185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10"/>
          <p:cNvSpPr/>
          <p:nvPr/>
        </p:nvSpPr>
        <p:spPr>
          <a:xfrm>
            <a:off x="406450" y="412500"/>
            <a:ext cx="17475000" cy="9462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" name="Google Shape;111;p10"/>
          <p:cNvSpPr txBox="1">
            <a:spLocks noGrp="1"/>
          </p:cNvSpPr>
          <p:nvPr>
            <p:ph type="body" idx="1"/>
          </p:nvPr>
        </p:nvSpPr>
        <p:spPr>
          <a:xfrm>
            <a:off x="656050" y="8327000"/>
            <a:ext cx="14830200" cy="12102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Nunito"/>
              <a:buNone/>
              <a:defRPr sz="5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Nunito"/>
              <a:buNone/>
              <a:defRPr sz="5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Nunito"/>
              <a:buNone/>
              <a:defRPr sz="5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Nunito"/>
              <a:buNone/>
              <a:defRPr sz="5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Nunito"/>
              <a:buNone/>
              <a:defRPr sz="5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Nunito"/>
              <a:buNone/>
              <a:defRPr sz="5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Nunito"/>
              <a:buNone/>
              <a:defRPr sz="5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Nunito"/>
              <a:buNone/>
              <a:defRPr sz="5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Nunito"/>
              <a:buNone/>
              <a:defRPr sz="5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Calibri"/>
              <a:buChar char="●"/>
              <a:defRPr sz="2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libri"/>
              <a:buChar char="○"/>
              <a:defRPr sz="2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libri"/>
              <a:buChar char="■"/>
              <a:defRPr sz="2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libri"/>
              <a:buChar char="●"/>
              <a:defRPr sz="2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libri"/>
              <a:buChar char="○"/>
              <a:defRPr sz="2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libri"/>
              <a:buChar char="■"/>
              <a:defRPr sz="2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libri"/>
              <a:buChar char="●"/>
              <a:defRPr sz="2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libri"/>
              <a:buChar char="○"/>
              <a:defRPr sz="2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libri"/>
              <a:buChar char="■"/>
              <a:defRPr sz="2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6781467" y="9087337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r">
              <a:buNone/>
              <a:defRPr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C21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53150" y="438150"/>
            <a:ext cx="11773013" cy="78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4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9125" y="400050"/>
            <a:ext cx="4114800" cy="531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4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315450" y="419100"/>
            <a:ext cx="1257300" cy="125732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4"/>
          <p:cNvSpPr/>
          <p:nvPr/>
        </p:nvSpPr>
        <p:spPr>
          <a:xfrm>
            <a:off x="1152525" y="6734176"/>
            <a:ext cx="10001250" cy="1047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7200"/>
              <a:buFont typeface="JetBrains Mono Medium"/>
              <a:buNone/>
            </a:pPr>
            <a:r>
              <a:rPr lang="en-US" sz="7200" dirty="0" err="1">
                <a:solidFill>
                  <a:srgbClr val="EDEDED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TenderEase</a:t>
            </a:r>
            <a:r>
              <a:rPr lang="en-US" sz="7200" dirty="0">
                <a:solidFill>
                  <a:srgbClr val="EDEDED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</a:t>
            </a:r>
            <a:endParaRPr sz="7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4"/>
          <p:cNvSpPr/>
          <p:nvPr/>
        </p:nvSpPr>
        <p:spPr>
          <a:xfrm>
            <a:off x="12544425" y="266700"/>
            <a:ext cx="4562475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8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4"/>
          <p:cNvSpPr/>
          <p:nvPr/>
        </p:nvSpPr>
        <p:spPr>
          <a:xfrm>
            <a:off x="5972175" y="3314700"/>
            <a:ext cx="466725" cy="23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800"/>
              <a:buFont typeface="JetBrains Mono Medium"/>
              <a:buNone/>
            </a:pPr>
            <a:r>
              <a:rPr lang="en-US" sz="1800" b="0" i="0" u="none" strike="noStrike" cap="none">
                <a:solidFill>
                  <a:srgbClr val="EDEDED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[4]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4"/>
          <p:cNvSpPr/>
          <p:nvPr/>
        </p:nvSpPr>
        <p:spPr>
          <a:xfrm>
            <a:off x="8648700" y="419100"/>
            <a:ext cx="466725" cy="23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800"/>
              <a:buFont typeface="JetBrains Mono Medium"/>
              <a:buNone/>
            </a:pPr>
            <a:r>
              <a:rPr lang="en-US" sz="1800" b="0" i="0" u="none" strike="noStrike" cap="none">
                <a:solidFill>
                  <a:srgbClr val="EDEDED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[3]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4"/>
          <p:cNvSpPr/>
          <p:nvPr/>
        </p:nvSpPr>
        <p:spPr>
          <a:xfrm>
            <a:off x="13849350" y="8477250"/>
            <a:ext cx="466725" cy="23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800"/>
              <a:buFont typeface="JetBrains Mono Medium"/>
              <a:buNone/>
            </a:pPr>
            <a:r>
              <a:rPr lang="en-US" sz="1800" b="0" i="0" u="none" strike="noStrike" cap="none">
                <a:solidFill>
                  <a:srgbClr val="EDEDED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[2]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4"/>
          <p:cNvSpPr/>
          <p:nvPr/>
        </p:nvSpPr>
        <p:spPr>
          <a:xfrm>
            <a:off x="17145000" y="485775"/>
            <a:ext cx="466725" cy="23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800"/>
              <a:buFont typeface="JetBrains Mono Medium"/>
              <a:buNone/>
            </a:pPr>
            <a:r>
              <a:rPr lang="en-US" sz="1800" b="0" i="0" u="none" strike="noStrike" cap="none">
                <a:solidFill>
                  <a:srgbClr val="EDEDED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[1]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4"/>
          <p:cNvSpPr/>
          <p:nvPr/>
        </p:nvSpPr>
        <p:spPr>
          <a:xfrm>
            <a:off x="2238375" y="506337"/>
            <a:ext cx="2492211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4992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382"/>
              <a:buFont typeface="JetBrains Mono Medium"/>
              <a:buNone/>
            </a:pPr>
            <a:r>
              <a:rPr lang="en-US" sz="1382" b="0" i="0" u="none" strike="noStrike" cap="none">
                <a:solidFill>
                  <a:srgbClr val="EDEDED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федерация спортивного</a:t>
            </a:r>
            <a:br>
              <a:rPr lang="en-US" sz="1382" b="0" i="0" u="none" strike="noStrike" cap="none">
                <a:solidFill>
                  <a:srgbClr val="EDEDED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</a:br>
            <a:r>
              <a:rPr lang="en-US" sz="1382" b="0" i="0" u="none" strike="noStrike" cap="none">
                <a:solidFill>
                  <a:srgbClr val="EDEDED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программирования России</a:t>
            </a:r>
            <a:endParaRPr sz="1382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4"/>
          <p:cNvSpPr/>
          <p:nvPr/>
        </p:nvSpPr>
        <p:spPr>
          <a:xfrm>
            <a:off x="12797492" y="435063"/>
            <a:ext cx="42258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4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EDEDED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Хакатон:</a:t>
            </a:r>
            <a:endParaRPr sz="3600">
              <a:solidFill>
                <a:srgbClr val="EDEDED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marL="0" marR="0" lvl="0" indent="0" algn="l" rtl="0">
              <a:lnSpc>
                <a:spcPct val="10499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5250"/>
              <a:buFont typeface="JetBrains Mono"/>
              <a:buNone/>
            </a:pPr>
            <a:r>
              <a:rPr lang="en-US" sz="3600">
                <a:solidFill>
                  <a:srgbClr val="EDEDED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умный помощник</a:t>
            </a:r>
            <a:br>
              <a:rPr lang="en-US" sz="3600">
                <a:solidFill>
                  <a:srgbClr val="EDEDED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lang="en-US" sz="3600">
                <a:solidFill>
                  <a:srgbClr val="EDEDED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для тендеров</a:t>
            </a:r>
            <a:endParaRPr sz="3600">
              <a:solidFill>
                <a:srgbClr val="EDEDED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145" name="Google Shape;145;p14"/>
          <p:cNvSpPr/>
          <p:nvPr/>
        </p:nvSpPr>
        <p:spPr>
          <a:xfrm>
            <a:off x="1204912" y="8115300"/>
            <a:ext cx="3343275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JetBrains Mono Light"/>
              <a:buNone/>
            </a:pPr>
            <a:r>
              <a:rPr lang="ru-RU" sz="2700" dirty="0">
                <a:solidFill>
                  <a:srgbClr val="FFFFFF"/>
                </a:solidFill>
                <a:latin typeface="JetBrains Mono Light"/>
                <a:ea typeface="JetBrains Mono Light"/>
                <a:cs typeface="JetBrains Mono Light"/>
                <a:sym typeface="JetBrains Mono Light"/>
              </a:rPr>
              <a:t>Индусы</a:t>
            </a:r>
            <a:endParaRPr sz="2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A9604CC-AF4A-4ADB-8335-AC6893E7C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837" y="1363587"/>
            <a:ext cx="5257800" cy="475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C9D27B-9D18-440F-8B1D-973BA24DCA05}"/>
              </a:ext>
            </a:extLst>
          </p:cNvPr>
          <p:cNvSpPr txBox="1"/>
          <p:nvPr/>
        </p:nvSpPr>
        <p:spPr>
          <a:xfrm>
            <a:off x="762000" y="685797"/>
            <a:ext cx="9144000" cy="3056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7200"/>
              <a:buFont typeface="JetBrains Mono"/>
              <a:buNone/>
            </a:pPr>
            <a:r>
              <a:rPr lang="ru-RU" sz="7200" i="0" u="none" strike="noStrike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JetBrains Mono"/>
                <a:ea typeface="JetBrains Mono"/>
                <a:cs typeface="JetBrains Mono"/>
                <a:sym typeface="JetBrains Mono"/>
              </a:rPr>
              <a:t>ТЕХНИЧЕСКАЯ</a:t>
            </a:r>
            <a:r>
              <a:rPr lang="ru-RU" sz="72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JetBrains Mono"/>
                <a:ea typeface="JetBrains Mono"/>
                <a:cs typeface="JetBrains Mono"/>
                <a:sym typeface="JetBrains Mono"/>
              </a:rPr>
              <a:t> </a:t>
            </a:r>
            <a:r>
              <a:rPr lang="ru-RU" sz="7200" i="0" u="none" strike="noStrike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JetBrains Mono"/>
                <a:ea typeface="JetBrains Mono"/>
                <a:cs typeface="JetBrains Mono"/>
                <a:sym typeface="JetBrains Mono"/>
              </a:rPr>
              <a:t>ИНФОРМАЦИЯ</a:t>
            </a:r>
            <a:endParaRPr lang="ru-RU" sz="7200" i="0" u="none" strike="noStrike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FB8B7A-A040-43EC-8858-8560FC65C228}"/>
              </a:ext>
            </a:extLst>
          </p:cNvPr>
          <p:cNvSpPr txBox="1"/>
          <p:nvPr/>
        </p:nvSpPr>
        <p:spPr>
          <a:xfrm>
            <a:off x="159326" y="5081739"/>
            <a:ext cx="9144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Мы использовали несколько передовых технологий для создания нашего продукта</a:t>
            </a:r>
            <a:b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</a:br>
            <a:endParaRPr lang="ru-RU" sz="40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561AAF-1C1E-4AE0-9151-49B91BCB3C52}"/>
              </a:ext>
            </a:extLst>
          </p:cNvPr>
          <p:cNvSpPr txBox="1"/>
          <p:nvPr/>
        </p:nvSpPr>
        <p:spPr>
          <a:xfrm>
            <a:off x="8582890" y="726053"/>
            <a:ext cx="9144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Машинное обучение (Machine Learning) </a:t>
            </a:r>
            <a:endParaRPr lang="ru-RU" sz="32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44004E-2D1A-40C7-8E63-D2FB67B09642}"/>
              </a:ext>
            </a:extLst>
          </p:cNvPr>
          <p:cNvSpPr txBox="1"/>
          <p:nvPr/>
        </p:nvSpPr>
        <p:spPr>
          <a:xfrm>
            <a:off x="8672945" y="4162918"/>
            <a:ext cx="92271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Базы данных </a:t>
            </a:r>
            <a:r>
              <a:rPr lang="ru-RU" sz="36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PostgreSQL</a:t>
            </a:r>
            <a:endParaRPr lang="ru-RU" sz="36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A6EE6F-3894-4F91-B302-B8D84C6E34BA}"/>
              </a:ext>
            </a:extLst>
          </p:cNvPr>
          <p:cNvSpPr txBox="1"/>
          <p:nvPr/>
        </p:nvSpPr>
        <p:spPr>
          <a:xfrm>
            <a:off x="8672945" y="7200888"/>
            <a:ext cx="931371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Язык программирования Java</a:t>
            </a:r>
            <a:endParaRPr lang="ru-RU" sz="40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F0E6B98-FCDE-4A0E-B17A-4C1993878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204" y="1557679"/>
            <a:ext cx="2623848" cy="2605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097CA3BE-66D3-40B5-B174-DF5CEAD31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4695" y="3839008"/>
            <a:ext cx="2759425" cy="3115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717782B0-481F-4188-ADB7-F5CFE5009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186" y="7352868"/>
            <a:ext cx="3331438" cy="2663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0444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2CE23D-909E-43DB-A3BF-B34EF271F133}"/>
              </a:ext>
            </a:extLst>
          </p:cNvPr>
          <p:cNvSpPr txBox="1"/>
          <p:nvPr/>
        </p:nvSpPr>
        <p:spPr>
          <a:xfrm>
            <a:off x="1066800" y="1172684"/>
            <a:ext cx="9144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Машинное обучение (Machine Learning) </a:t>
            </a:r>
            <a:endParaRPr lang="ru-RU" sz="4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37C8160-FCCE-42EB-9958-AB1B3BBA8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831" y="4757860"/>
            <a:ext cx="8535570" cy="43564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E9720B-E8B4-41C6-BD99-472CFDFD0AC9}"/>
              </a:ext>
            </a:extLst>
          </p:cNvPr>
          <p:cNvSpPr txBox="1"/>
          <p:nvPr/>
        </p:nvSpPr>
        <p:spPr>
          <a:xfrm>
            <a:off x="1003286" y="2766183"/>
            <a:ext cx="9144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JetBrains Mono" panose="020B0604020202020204" charset="0"/>
                <a:cs typeface="JetBrains Mono" panose="020B0604020202020204" charset="0"/>
              </a:rPr>
              <a:t>Машинное обучение позволяет нам создавать прогностические модели для предсказания успешности участия в тендерах, а также анализировать большие объемы данных для выявления закономерностей и тенденций.</a:t>
            </a:r>
            <a:br>
              <a:rPr lang="ru-RU" sz="2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JetBrains Mono" panose="020B0604020202020204" charset="0"/>
                <a:cs typeface="JetBrains Mono" panose="020B0604020202020204" charset="0"/>
              </a:rPr>
            </a:br>
            <a:endParaRPr lang="ru-RU" sz="2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BA7CE35-AF41-42B1-A455-AA82BFCA5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4288" y="2766183"/>
            <a:ext cx="454342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92328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04F11C-C27B-4731-B1A0-6E278FCDF970}"/>
              </a:ext>
            </a:extLst>
          </p:cNvPr>
          <p:cNvSpPr txBox="1"/>
          <p:nvPr/>
        </p:nvSpPr>
        <p:spPr>
          <a:xfrm>
            <a:off x="625753" y="604888"/>
            <a:ext cx="9144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Базы данных </a:t>
            </a:r>
            <a:r>
              <a:rPr lang="ru-RU" sz="40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PostgreSQL</a:t>
            </a:r>
            <a:endParaRPr lang="ru-RU" sz="40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6FCEF7-65AC-43F0-A151-7F05805EE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53" y="4366202"/>
            <a:ext cx="10601025" cy="3911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B30623-D9D9-4DF9-9290-53E1949EEFE9}"/>
              </a:ext>
            </a:extLst>
          </p:cNvPr>
          <p:cNvSpPr txBox="1"/>
          <p:nvPr/>
        </p:nvSpPr>
        <p:spPr>
          <a:xfrm>
            <a:off x="720437" y="1539132"/>
            <a:ext cx="1116676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JetBrains Mono" panose="020B0604020202020204" charset="0"/>
                <a:cs typeface="JetBrains Mono" panose="020B0604020202020204" charset="0"/>
              </a:rPr>
              <a:t>PostgreSQL</a:t>
            </a:r>
            <a:r>
              <a:rPr lang="ru-RU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JetBrains Mono" panose="020B0604020202020204" charset="0"/>
                <a:cs typeface="JetBrains Mono" panose="020B0604020202020204" charset="0"/>
              </a:rPr>
              <a:t> предоставляет надежное и гибкое хранилище данных для нашего приложения. Он позволяет эффективно хранить и организовывать информацию о тендерах, пользователях и других сущностях.</a:t>
            </a:r>
            <a:endParaRPr lang="ru-RU" sz="28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864DA2A-400C-44C5-AA09-7AD977770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7789" y="804430"/>
            <a:ext cx="5759774" cy="4261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A9A2BFB6-CCF9-4FBB-B401-90F7368E13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2950" y="5472979"/>
            <a:ext cx="3261014" cy="4654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481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ED7F656-419D-4831-9DA4-331DB31A1CFB}"/>
              </a:ext>
            </a:extLst>
          </p:cNvPr>
          <p:cNvSpPr txBox="1"/>
          <p:nvPr/>
        </p:nvSpPr>
        <p:spPr>
          <a:xfrm>
            <a:off x="623455" y="847103"/>
            <a:ext cx="9144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Язык программирования Java</a:t>
            </a:r>
            <a:endParaRPr lang="ru-RU" sz="40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A2B9DD1-2A59-4B3B-B3F5-B8EA5EF93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211" y="669970"/>
            <a:ext cx="6517698" cy="702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EE4613-4F4B-4F46-AE18-CAFF21374524}"/>
              </a:ext>
            </a:extLst>
          </p:cNvPr>
          <p:cNvSpPr txBox="1"/>
          <p:nvPr/>
        </p:nvSpPr>
        <p:spPr>
          <a:xfrm>
            <a:off x="623455" y="1733095"/>
            <a:ext cx="9144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JetBrains Mono" panose="020B0604020202020204" charset="0"/>
                <a:cs typeface="JetBrains Mono" panose="020B0604020202020204" charset="0"/>
              </a:rPr>
              <a:t>Java - мощный и универсальный язык программирования, который обеспечивает высокую производительность и надежность нашего приложения. Он также обеспечивает кроссплатформенную совместимость и широкие возможности для разработки.</a:t>
            </a:r>
            <a:endParaRPr lang="ru-RU" sz="2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14A61954-FF88-4E16-A05B-2D2171DD3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939" y="6717946"/>
            <a:ext cx="40576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6B51D17E-3D8F-47DB-B926-3957A40BE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361" y="4182501"/>
            <a:ext cx="5981700" cy="491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4516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3F447F-F3D4-4DCB-B3B1-792194BCF459}"/>
              </a:ext>
            </a:extLst>
          </p:cNvPr>
          <p:cNvSpPr txBox="1"/>
          <p:nvPr/>
        </p:nvSpPr>
        <p:spPr>
          <a:xfrm>
            <a:off x="699654" y="625430"/>
            <a:ext cx="9144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UI/UX </a:t>
            </a:r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дизайн и </a:t>
            </a:r>
            <a:r>
              <a:rPr lang="ru-RU" sz="40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фронтенд</a:t>
            </a:r>
            <a:endParaRPr lang="ru-RU" sz="40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E3C177-9689-428D-892C-91BF8354B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308" y="2238376"/>
            <a:ext cx="7724745" cy="4254645"/>
          </a:xfrm>
          <a:prstGeom prst="rect">
            <a:avLst/>
          </a:prstGeom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4070FCD4-98E5-438E-80A2-17D7B53B7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5023" y="2560927"/>
            <a:ext cx="5372100" cy="418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9183260-71F4-4AD6-838F-08A78EB8B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2203" y="3937380"/>
            <a:ext cx="1421564" cy="477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569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FE744629-8B32-4A3A-A425-133D8DC2661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6753" y="1738258"/>
            <a:ext cx="9178636" cy="6608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6F9910-1536-469C-85B3-B7A7B5D6B64F}"/>
              </a:ext>
            </a:extLst>
          </p:cNvPr>
          <p:cNvSpPr txBox="1"/>
          <p:nvPr/>
        </p:nvSpPr>
        <p:spPr>
          <a:xfrm>
            <a:off x="810490" y="1994889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Оптимизация процессов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FB61E-BF59-4197-9049-288537498DF3}"/>
              </a:ext>
            </a:extLst>
          </p:cNvPr>
          <p:cNvSpPr txBox="1"/>
          <p:nvPr/>
        </p:nvSpPr>
        <p:spPr>
          <a:xfrm>
            <a:off x="623454" y="387110"/>
            <a:ext cx="9144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i="0" u="none" strike="noStrike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JetBrains Mono"/>
                <a:ea typeface="JetBrains Mono"/>
                <a:cs typeface="JetBrains Mono"/>
                <a:sym typeface="JetBrains Mono"/>
              </a:rPr>
              <a:t>ВЫВОДЫ</a:t>
            </a:r>
            <a:endParaRPr lang="ru-RU" sz="40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337979-C3FE-4BD5-80B0-65FF050FAB68}"/>
              </a:ext>
            </a:extLst>
          </p:cNvPr>
          <p:cNvSpPr txBox="1"/>
          <p:nvPr/>
        </p:nvSpPr>
        <p:spPr>
          <a:xfrm>
            <a:off x="810490" y="3435001"/>
            <a:ext cx="60198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Увеличение эффективности</a:t>
            </a:r>
            <a:endParaRPr 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JetBrains Mono" panose="020B0604020202020204" charset="0"/>
              <a:cs typeface="JetBrains Mono" panose="020B0604020202020204" charset="0"/>
            </a:endParaRPr>
          </a:p>
          <a:p>
            <a:endParaRPr 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JetBrains Mono" panose="020B0604020202020204" charset="0"/>
              <a:cs typeface="JetBrains Mono" panose="020B0604020202020204" charset="0"/>
            </a:endParaRPr>
          </a:p>
          <a:p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Необходимость обучения</a:t>
            </a:r>
          </a:p>
          <a:p>
            <a:endParaRPr 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JetBrains Mono" panose="020B0604020202020204" charset="0"/>
              <a:cs typeface="JetBrains Mono" panose="020B0604020202020204" charset="0"/>
            </a:endParaRPr>
          </a:p>
          <a:p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JetBrains Mono" panose="020B0604020202020204" charset="0"/>
                <a:cs typeface="JetBrains Mono" panose="020B0604020202020204" charset="0"/>
              </a:rPr>
              <a:t>Регулярные обновления и поддержка</a:t>
            </a:r>
          </a:p>
        </p:txBody>
      </p:sp>
    </p:spTree>
    <p:extLst>
      <p:ext uri="{BB962C8B-B14F-4D97-AF65-F5344CB8AC3E}">
        <p14:creationId xmlns:p14="http://schemas.microsoft.com/office/powerpoint/2010/main" val="33124356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161</Words>
  <Application>Microsoft Office PowerPoint</Application>
  <PresentationFormat>Произвольный</PresentationFormat>
  <Paragraphs>29</Paragraphs>
  <Slides>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JetBrains Mono Medium</vt:lpstr>
      <vt:lpstr>Nunito</vt:lpstr>
      <vt:lpstr>JetBrains Mono</vt:lpstr>
      <vt:lpstr>Calibri</vt:lpstr>
      <vt:lpstr>Arial</vt:lpstr>
      <vt:lpstr>JetBrains Mono Light</vt:lpstr>
      <vt:lpstr>Shift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МИХАИЛ РАХМАТУРОВ</dc:creator>
  <cp:lastModifiedBy>Admin</cp:lastModifiedBy>
  <cp:revision>24</cp:revision>
  <dcterms:modified xsi:type="dcterms:W3CDTF">2024-03-28T17:16:51Z</dcterms:modified>
</cp:coreProperties>
</file>